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58" Target="slides/slide21.xml" Type="http://schemas.openxmlformats.org/officeDocument/2006/relationships/slide"/><Relationship Id="rId59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292852"/>
            <a:ext cx="92885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1547">
                <a:solidFill>
                  <a:srgbClr val="101010"/>
                </a:solidFill>
                <a:latin typeface="Montserrat Classic"/>
              </a:rPr>
              <a:t>TEAM ID : 10072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994148"/>
            <a:ext cx="16363123" cy="238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50"/>
              </a:lnSpc>
            </a:pPr>
            <a:r>
              <a:rPr lang="en-US" sz="8500">
                <a:solidFill>
                  <a:srgbClr val="1211CA"/>
                </a:solidFill>
                <a:latin typeface="Montserrat Ultra-Bold"/>
              </a:rPr>
              <a:t>PROPOSAL PRESENTATION TEAM DYAUS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0931" y="5175252"/>
            <a:ext cx="9288593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F9B314"/>
                </a:solidFill>
                <a:latin typeface="Montserrat Ultra-Bold"/>
              </a:rPr>
              <a:t>TEAM DYAUS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0931" y="2759072"/>
            <a:ext cx="18525142" cy="238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50"/>
              </a:lnSpc>
            </a:pPr>
            <a:r>
              <a:rPr lang="en-US" sz="8500">
                <a:solidFill>
                  <a:srgbClr val="FFFFFF"/>
                </a:solidFill>
                <a:latin typeface="Montserrat Ultra-Bold"/>
              </a:rPr>
              <a:t>TEAM DYAUS</a:t>
            </a:r>
          </a:p>
          <a:p>
            <a:pPr>
              <a:lnSpc>
                <a:spcPts val="9350"/>
              </a:lnSpc>
            </a:pPr>
            <a:r>
              <a:rPr lang="en-US" sz="8500">
                <a:solidFill>
                  <a:srgbClr val="F9B314"/>
                </a:solidFill>
                <a:latin typeface="Montserrat Ultra-Bold"/>
              </a:rPr>
              <a:t>PROPOSAL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81050"/>
            <a:ext cx="18288000" cy="214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19733" y="3531408"/>
            <a:ext cx="8539567" cy="6150182"/>
          </a:xfrm>
          <a:custGeom>
            <a:avLst/>
            <a:gdLst/>
            <a:ahLst/>
            <a:cxnLst/>
            <a:rect r="r" b="b" t="t" l="l"/>
            <a:pathLst>
              <a:path h="6150182" w="8539567">
                <a:moveTo>
                  <a:pt x="0" y="0"/>
                </a:moveTo>
                <a:lnTo>
                  <a:pt x="8539567" y="0"/>
                </a:lnTo>
                <a:lnTo>
                  <a:pt x="8539567" y="6150182"/>
                </a:lnTo>
                <a:lnTo>
                  <a:pt x="0" y="6150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9" t="-5223" r="-438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814368"/>
            <a:ext cx="162306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Emergency Response System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83783"/>
            <a:ext cx="7691033" cy="655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9B314"/>
                </a:solidFill>
                <a:latin typeface="Montserrat Classic Bold"/>
              </a:rPr>
              <a:t>Gripper and Arm Safety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7. Gripper Malfunction or Slippage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Force and Gripping Feedback Sensors for controlled gripping.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Emergency response for excessive force; re-gripping initiated if slippage is detected.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8. Loss of Visual Identification for Finish Position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Backup Visual Sensors and Localization System for redundancy.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Continuous monitoring with multiple sensors; system adjusts in case of difficulty in identification.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51588" y="2915477"/>
            <a:ext cx="5349715" cy="5409656"/>
          </a:xfrm>
          <a:custGeom>
            <a:avLst/>
            <a:gdLst/>
            <a:ahLst/>
            <a:cxnLst/>
            <a:rect r="r" b="b" t="t" l="l"/>
            <a:pathLst>
              <a:path h="5409656" w="5349715">
                <a:moveTo>
                  <a:pt x="0" y="0"/>
                </a:moveTo>
                <a:lnTo>
                  <a:pt x="5349715" y="0"/>
                </a:lnTo>
                <a:lnTo>
                  <a:pt x="5349715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814368"/>
            <a:ext cx="162306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Emergency Response System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07660"/>
            <a:ext cx="8588884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9B314"/>
                </a:solidFill>
                <a:latin typeface="Montserrat Classic Bold"/>
              </a:rPr>
              <a:t>Gripper and Arm Safe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9. Power Failure or Manipulator Arm  Dysfunction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Emergency Power Supply and Fail-Safe Mechanism for critical systems.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Fail-safe ensures safe position in case of dysfunction.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10. Mechanical or Electronic Failure of Rover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I</a:t>
            </a:r>
            <a:r>
              <a:rPr lang="en-US" sz="2499">
                <a:solidFill>
                  <a:srgbClr val="2D262A"/>
                </a:solidFill>
                <a:latin typeface="Montserrat Classic"/>
              </a:rPr>
              <a:t>ntegration of physical or electronic kill switch.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Manual or remote activation for controlled shutdown in case of failure.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14368"/>
            <a:ext cx="162306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Emergency Response System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83783"/>
            <a:ext cx="11540744" cy="669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9B314"/>
                </a:solidFill>
                <a:latin typeface="Montserrat Classic Bold"/>
              </a:rPr>
              <a:t>Comprehensive Safety Measures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1. 7-Inch Touch Screen Integration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Real-time updates on motor RPM, battery voltage, and current.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Intuitive GUI for user interaction and dynamic monitoring.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2. Heatsink for Thermal Regulation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Strategically employed heatsinks prevent overheating.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Efficient thermal regulation ensures reliable and efficient rover functioning.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9B314"/>
                </a:solidFill>
                <a:latin typeface="Montserrat Classic Bold"/>
              </a:rPr>
              <a:t>Rationale for Emergency Response System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Reliable, safety-oriented response system with 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redundant sensors and fail-safe designs.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Real-time monitoring and adaptation to changing conditions.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Redundancy enhances system resilience and minimizes failure risks.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Autonomous decision-making capability in emergencies for enhanced mission success and safety.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185397" y="3531408"/>
            <a:ext cx="6617879" cy="5410709"/>
          </a:xfrm>
          <a:custGeom>
            <a:avLst/>
            <a:gdLst/>
            <a:ahLst/>
            <a:cxnLst/>
            <a:rect r="r" b="b" t="t" l="l"/>
            <a:pathLst>
              <a:path h="5410709" w="6617879">
                <a:moveTo>
                  <a:pt x="0" y="0"/>
                </a:moveTo>
                <a:lnTo>
                  <a:pt x="6617879" y="0"/>
                </a:lnTo>
                <a:lnTo>
                  <a:pt x="6617879" y="5410710"/>
                </a:lnTo>
                <a:lnTo>
                  <a:pt x="0" y="541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483783"/>
            <a:ext cx="13639688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9B314"/>
                </a:solidFill>
                <a:latin typeface="Montserrat Classic Bold"/>
              </a:rPr>
              <a:t>YOLO and Stereo Depth Camera Integration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1. YOLO-based Object Detection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YOLO algorithm for fast and accurate real-time object detection.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Splits images into a grid, facilitating quick decision-making.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Discriminates objects based on size, shape, color, adding sophistication.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2-DOF camera increases field of view (FOV) for enhanced perception.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2. Crater Detection and Depth Visualization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YOLO locates craters; stereo depth camera provides size estimate.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Depth camera accurately measures distances for navigation.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Three-dimensional visualization for texture and depth information.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14368"/>
            <a:ext cx="17031169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Obstacle and Crater Identification 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84337" y="2746635"/>
            <a:ext cx="8974963" cy="7310178"/>
          </a:xfrm>
          <a:custGeom>
            <a:avLst/>
            <a:gdLst/>
            <a:ahLst/>
            <a:cxnLst/>
            <a:rect r="r" b="b" t="t" l="l"/>
            <a:pathLst>
              <a:path h="7310178" w="8974963">
                <a:moveTo>
                  <a:pt x="0" y="0"/>
                </a:moveTo>
                <a:lnTo>
                  <a:pt x="8974963" y="0"/>
                </a:lnTo>
                <a:lnTo>
                  <a:pt x="8974963" y="7310178"/>
                </a:lnTo>
                <a:lnTo>
                  <a:pt x="0" y="731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48" t="-5330" r="-9306" b="-411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74283"/>
            <a:ext cx="7013619" cy="337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3. Intelligent Path Planning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YOLO and depth camera data inform real-time decisions.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Adaptive color recognition enhances perceptual skills.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Spatial information processed in navigation system for obstacle-free path.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14368"/>
            <a:ext cx="17031169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Obstacle and Crater Identification Algorithm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814368"/>
            <a:ext cx="162306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TOF-Based LIDAR Laser Distance Sensors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83783"/>
            <a:ext cx="10229850" cy="655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9B314"/>
                </a:solidFill>
                <a:latin typeface="Montserrat Classic Bold"/>
              </a:rPr>
              <a:t> TOF-Based LIDAR for Fail-Safe Operation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1. TOF-Based LIDAR Laser Distance Sensors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LIDAR sensors on all six wheels create real-time terrain maps.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Laser beams measure object distances, adding rapid obstacle detection.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Complements YOLO-based object detection, acting as a fail-safe.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Enables near real-time responsiveness crucial for challenging terrains.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2. Comprehensive Rover Perception System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Integration of YOLO, stereo depth cameras, and TOF-based LIDAR.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Ensures informed navigation and collision avoidance.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Provides redundancy for object detection in varying terrains.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946118" y="3799369"/>
            <a:ext cx="7024723" cy="5067490"/>
          </a:xfrm>
          <a:custGeom>
            <a:avLst/>
            <a:gdLst/>
            <a:ahLst/>
            <a:cxnLst/>
            <a:rect r="r" b="b" t="t" l="l"/>
            <a:pathLst>
              <a:path h="5067490" w="7024723">
                <a:moveTo>
                  <a:pt x="0" y="0"/>
                </a:moveTo>
                <a:lnTo>
                  <a:pt x="7024723" y="0"/>
                </a:lnTo>
                <a:lnTo>
                  <a:pt x="7024723" y="5067490"/>
                </a:lnTo>
                <a:lnTo>
                  <a:pt x="0" y="506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14368"/>
            <a:ext cx="16230600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Path Planning 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45608"/>
            <a:ext cx="16230600" cy="699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9B314"/>
                </a:solidFill>
                <a:latin typeface="Montserrat Classic Bold"/>
              </a:rPr>
              <a:t>Fast Gap Method for Efficient Obstacle Avoidance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1. Motion Planning and Obstacle Avoidance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Gap-based strategy prioritizes the largest gap for obstacle avoidance.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Angle of avoidance calculated using equidistant points from obstacles.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Monte Carlo simulation and real-world tests validate algorithm effectiveness.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2. Fast Gap Method (FGM) and Fast Obstacle Circle Method (FOCM)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FGM introduced for efficient navigation around obstacles.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Comparison using Monte Carlo simulation shows FGM provides safer paths.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Python-based independent nodes implement both FGM and FOCM.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The Fast Gap Method ensures safer navigation. The comprehensive perception system, including YOLO and LIDAR, coupled with adaptive recognition and intelligent planning, enhances decision-making. Safety is ensured through sensor redundancy and fail-safes, while multiple technologies improve obstacle identification. The rover demonstrates real-time adaptability and informed decision-making for efficient navigation across diverse terrains.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95766" y="2172826"/>
            <a:ext cx="11846134" cy="7894462"/>
          </a:xfrm>
          <a:custGeom>
            <a:avLst/>
            <a:gdLst/>
            <a:ahLst/>
            <a:cxnLst/>
            <a:rect r="r" b="b" t="t" l="l"/>
            <a:pathLst>
              <a:path h="7894462" w="11846134">
                <a:moveTo>
                  <a:pt x="0" y="0"/>
                </a:moveTo>
                <a:lnTo>
                  <a:pt x="11846133" y="0"/>
                </a:lnTo>
                <a:lnTo>
                  <a:pt x="11846133" y="7894462"/>
                </a:lnTo>
                <a:lnTo>
                  <a:pt x="0" y="7894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14368"/>
            <a:ext cx="16230600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Cost Budget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9997" y="8087360"/>
            <a:ext cx="39493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Total:</a:t>
            </a:r>
            <a:r>
              <a:rPr lang="en-US" sz="3000">
                <a:solidFill>
                  <a:srgbClr val="000000"/>
                </a:solidFill>
                <a:latin typeface="Montserrat"/>
              </a:rPr>
              <a:t> 1,90,000 to 2,20,000 INR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8833" y="5457879"/>
            <a:ext cx="3597611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1,30,000 - 1,50,000</a:t>
            </a:r>
          </a:p>
        </p:txBody>
      </p:sp>
      <p:sp>
        <p:nvSpPr>
          <p:cNvPr name="TextBox 10" id="10"/>
          <p:cNvSpPr txBox="true"/>
          <p:nvPr/>
        </p:nvSpPr>
        <p:spPr>
          <a:xfrm rot="-1216893">
            <a:off x="5036520" y="5671405"/>
            <a:ext cx="261782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18,000-25,000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206" y="3914311"/>
            <a:ext cx="237757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8,000-12,000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757784" y="4174026"/>
            <a:ext cx="2144438" cy="96947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5902222" y="4126401"/>
            <a:ext cx="298214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40,000 - 60,000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67587" y="2702733"/>
            <a:ext cx="4491713" cy="3559882"/>
          </a:xfrm>
          <a:custGeom>
            <a:avLst/>
            <a:gdLst/>
            <a:ahLst/>
            <a:cxnLst/>
            <a:rect r="r" b="b" t="t" l="l"/>
            <a:pathLst>
              <a:path h="3559882" w="4491713">
                <a:moveTo>
                  <a:pt x="0" y="0"/>
                </a:moveTo>
                <a:lnTo>
                  <a:pt x="4491713" y="0"/>
                </a:lnTo>
                <a:lnTo>
                  <a:pt x="4491713" y="3559883"/>
                </a:lnTo>
                <a:lnTo>
                  <a:pt x="0" y="355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79470" y="6892494"/>
            <a:ext cx="5667948" cy="2717863"/>
          </a:xfrm>
          <a:custGeom>
            <a:avLst/>
            <a:gdLst/>
            <a:ahLst/>
            <a:cxnLst/>
            <a:rect r="r" b="b" t="t" l="l"/>
            <a:pathLst>
              <a:path h="2717863" w="5667948">
                <a:moveTo>
                  <a:pt x="0" y="0"/>
                </a:moveTo>
                <a:lnTo>
                  <a:pt x="5667948" y="0"/>
                </a:lnTo>
                <a:lnTo>
                  <a:pt x="5667948" y="2717863"/>
                </a:lnTo>
                <a:lnTo>
                  <a:pt x="0" y="2717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845608"/>
            <a:ext cx="10604378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9B314"/>
                </a:solidFill>
                <a:latin typeface="Montserrat Classic Bold"/>
              </a:rPr>
              <a:t>Innovative Wheel Design for Optimal Performance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The wheel design prioritizes key requirements such as grip, stability, high strength-to-weight ratio, durability, and replaceability. Employing 3D printing with PETG, the design integrates innovative characteristics and facilitates the inclusion of motor mounts. To enhance friction, a rubber sleeve is utilized, maximizing power transfer to the ground for improved rover movement, steering, and braking, Optimal dimensions, including a 22cm diameter and 8cm thickness, ensure proper motor placement, torque utilization, stability, and pressure distribution. Fin-like structures on the wheel exterior enhance grip and relieve stress from the inner wheel, aiding in the secure fitting of the rubber sleeve.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14368"/>
            <a:ext cx="16230600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Wheel Design Innovation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483783"/>
            <a:ext cx="11801949" cy="627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9B314"/>
                </a:solidFill>
                <a:latin typeface="Montserrat Classic Bold"/>
              </a:rPr>
              <a:t>Precision Steering for Enhanced Maneuverability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1. Motorized Steering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Dedicated servo motor for each wheel's steering motion.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Minimizes wear and tear, ensuring rover mobility throughout its mission.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Holonomic drive capability for independent maneuvering in confined spaces.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2. Reduced Wear and Tear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Minimized stress on wheel components for prolonged operational life.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Enhanced longevity, ensuring continuous rover mobility.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3. Holonomic Drive Capability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Independent maneuvering for navigation through confined spaces.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Crucial for scientific experiments and precise exploration movements.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Enables agility and adaptability in varied exploration scenarios.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566605" y="3531408"/>
            <a:ext cx="4692695" cy="6225540"/>
          </a:xfrm>
          <a:custGeom>
            <a:avLst/>
            <a:gdLst/>
            <a:ahLst/>
            <a:cxnLst/>
            <a:rect r="r" b="b" t="t" l="l"/>
            <a:pathLst>
              <a:path h="6225540" w="4692695">
                <a:moveTo>
                  <a:pt x="0" y="0"/>
                </a:moveTo>
                <a:lnTo>
                  <a:pt x="4692695" y="0"/>
                </a:lnTo>
                <a:lnTo>
                  <a:pt x="4692695" y="6225540"/>
                </a:lnTo>
                <a:lnTo>
                  <a:pt x="0" y="6225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850" t="-159481" r="-18000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14368"/>
            <a:ext cx="172593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Steering Mechanism Advancements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9175" y="2802048"/>
            <a:ext cx="8115300" cy="525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9B314"/>
                </a:solidFill>
                <a:latin typeface="Montserrat Classic Bold"/>
              </a:rPr>
              <a:t>Powering the Wheels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Independent DC motors power all six wheels.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Enables precise control over speed and torque for adaptive terrain navigation.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Enhances turning capabilities for obstacle avoidance, especially on slopes.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Dynamic control ensures optimized traction, stability, and agility.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Adaptability to Varying Terrain: The rover can effectively traverse diverse landscapes by adjusting wheel speed and torque.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60605" y="2893231"/>
            <a:ext cx="7598695" cy="6637713"/>
          </a:xfrm>
          <a:custGeom>
            <a:avLst/>
            <a:gdLst/>
            <a:ahLst/>
            <a:cxnLst/>
            <a:rect r="r" b="b" t="t" l="l"/>
            <a:pathLst>
              <a:path h="6637713" w="7598695">
                <a:moveTo>
                  <a:pt x="0" y="0"/>
                </a:moveTo>
                <a:lnTo>
                  <a:pt x="7598695" y="0"/>
                </a:lnTo>
                <a:lnTo>
                  <a:pt x="7598695" y="6637713"/>
                </a:lnTo>
                <a:lnTo>
                  <a:pt x="0" y="6637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50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80333"/>
            <a:ext cx="16041846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Rover Mobility and Control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483783"/>
            <a:ext cx="9777845" cy="743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9B314"/>
                </a:solidFill>
                <a:latin typeface="Montserrat Classic Bold"/>
              </a:rPr>
              <a:t>Novel Rocker Bogie Suspension Configuration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1. Angled Links with 36-Degree Orientation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Departure from traditional 90-degree configuration for weight distribution.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Optimizes stress distribution, enhancing stability and performance.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Tailored engineering solution for challenging terrains, particularly off-road scenarios.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2. Efficiency and Adaptability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Innovative 36-degree angle introduces efficiency in load dynamics.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Improved mobility and reliability in rugged landscapes.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Marks a new era in addressing challenges posed by challenging terrains.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91142" y="3162374"/>
            <a:ext cx="5884502" cy="6225803"/>
          </a:xfrm>
          <a:custGeom>
            <a:avLst/>
            <a:gdLst/>
            <a:ahLst/>
            <a:cxnLst/>
            <a:rect r="r" b="b" t="t" l="l"/>
            <a:pathLst>
              <a:path h="6225803" w="5884502">
                <a:moveTo>
                  <a:pt x="0" y="0"/>
                </a:moveTo>
                <a:lnTo>
                  <a:pt x="5884501" y="0"/>
                </a:lnTo>
                <a:lnTo>
                  <a:pt x="5884501" y="6225803"/>
                </a:lnTo>
                <a:lnTo>
                  <a:pt x="0" y="6225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14368"/>
            <a:ext cx="162306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Rocker Bogie Suspension Optimization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970339"/>
            <a:ext cx="8115300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9B314"/>
                </a:solidFill>
                <a:latin typeface="Montserrat Classic Bold"/>
              </a:rPr>
              <a:t>Novel Rocker Bogie Suspension Configuration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3. Engineering Paradigm Shift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Departure from tradition introduces adaptability and efficiency.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Reflects a nuanced sharing of forces, enhancing overall rover mobility.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Represents a novel approach to suspension design for planetary exploration.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3278754"/>
            <a:ext cx="8692290" cy="6542973"/>
          </a:xfrm>
          <a:custGeom>
            <a:avLst/>
            <a:gdLst/>
            <a:ahLst/>
            <a:cxnLst/>
            <a:rect r="r" b="b" t="t" l="l"/>
            <a:pathLst>
              <a:path h="6542973" w="8692290">
                <a:moveTo>
                  <a:pt x="0" y="0"/>
                </a:moveTo>
                <a:lnTo>
                  <a:pt x="8692290" y="0"/>
                </a:lnTo>
                <a:lnTo>
                  <a:pt x="8692290" y="6542973"/>
                </a:lnTo>
                <a:lnTo>
                  <a:pt x="0" y="6542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06" t="-19170" r="-12531" b="-504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14368"/>
            <a:ext cx="162306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Rocker Bogie Suspension Optimization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99704" y="4511040"/>
            <a:ext cx="9288593" cy="157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sz="11000">
                <a:solidFill>
                  <a:srgbClr val="1211CA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69329" y="952500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814368"/>
            <a:ext cx="16041846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Steering and Suspension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36083"/>
            <a:ext cx="8622088" cy="612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9B314"/>
                </a:solidFill>
                <a:latin typeface="Montserrat Classic Bold"/>
              </a:rPr>
              <a:t>Steering Mechanism and Suspension Design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Sophisticated steering system with dedicated servo motors for precise and independent steering.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Holonomic drive capabilities for movement in all directions.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Motorized steering minimizes wear and tear, ensuring long-term reliability.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Rocker-Bogie Suspension with a differential for terrain adaptability and body stabilization.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Differential action spreads the vehicle load across all six wheels, minimizing ground pressure.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Holon</a:t>
            </a:r>
            <a:r>
              <a:rPr lang="en-US" sz="2500">
                <a:solidFill>
                  <a:srgbClr val="2D262A"/>
                </a:solidFill>
                <a:latin typeface="Montserrat Classic"/>
              </a:rPr>
              <a:t>omic drive allows agile movement in confined spaces, essential for exploration.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789917" y="2893233"/>
            <a:ext cx="7469383" cy="6145751"/>
          </a:xfrm>
          <a:custGeom>
            <a:avLst/>
            <a:gdLst/>
            <a:ahLst/>
            <a:cxnLst/>
            <a:rect r="r" b="b" t="t" l="l"/>
            <a:pathLst>
              <a:path h="6145751" w="7469383">
                <a:moveTo>
                  <a:pt x="0" y="0"/>
                </a:moveTo>
                <a:lnTo>
                  <a:pt x="7469383" y="0"/>
                </a:lnTo>
                <a:lnTo>
                  <a:pt x="7469383" y="6145752"/>
                </a:lnTo>
                <a:lnTo>
                  <a:pt x="0" y="614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79" t="0" r="0" b="-441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44630" y="3550794"/>
            <a:ext cx="6014670" cy="4729779"/>
          </a:xfrm>
          <a:custGeom>
            <a:avLst/>
            <a:gdLst/>
            <a:ahLst/>
            <a:cxnLst/>
            <a:rect r="r" b="b" t="t" l="l"/>
            <a:pathLst>
              <a:path h="4729779" w="6014670">
                <a:moveTo>
                  <a:pt x="0" y="0"/>
                </a:moveTo>
                <a:lnTo>
                  <a:pt x="6014670" y="0"/>
                </a:lnTo>
                <a:lnTo>
                  <a:pt x="6014670" y="4729779"/>
                </a:lnTo>
                <a:lnTo>
                  <a:pt x="0" y="4729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68" t="-13646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814368"/>
            <a:ext cx="11956523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Sensing and Navigation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36083"/>
            <a:ext cx="9139544" cy="656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9B314"/>
                </a:solidFill>
                <a:latin typeface="Montserrat Classic Bold"/>
              </a:rPr>
              <a:t>Sensing, Perception, and Navigation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YOLO-based algorithm for real-time obstacle detection.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Stereo depth camera enhances perception capabilities.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Algorithmic Path Planning using Follow The Gap (FGM) method for obstacle avoidance.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Comprehensive design for autonomous navigation in extraterrestrial environments.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Rover's adeptness in overcoming challenges through robust chassis, suspension, steering, mobility, and sensors.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Further details on obstacle identification, algorithmic path planning, and rover design in the full report.</a:t>
            </a:r>
          </a:p>
          <a:p>
            <a:pPr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0333"/>
            <a:ext cx="17131356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Sample Pick-and-Place Mechanism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02048"/>
            <a:ext cx="8309720" cy="5251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9B314"/>
                </a:solidFill>
                <a:latin typeface="Montserrat Classic Bold"/>
              </a:rPr>
              <a:t>Target Identification and Gripper Design</a:t>
            </a:r>
          </a:p>
          <a:p>
            <a:pPr algn="just" marL="539756" indent="-269878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A specialized camera on the rover captures coordinates of the sample tube for precise identification.</a:t>
            </a:r>
          </a:p>
          <a:p>
            <a:pPr algn="just" marL="539756" indent="-269878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Inverse kinematics enable the gripper to navigate and pick up the test tube accurately.</a:t>
            </a:r>
          </a:p>
          <a:p>
            <a:pPr algn="just" marL="539756" indent="-269878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Gripper design includes adjustable fingers with rubber pads for a secure hold.</a:t>
            </a:r>
          </a:p>
          <a:p>
            <a:pPr algn="just" marL="539756" indent="-269878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Frictional and compressive forces aid in holding and lifting the tube.</a:t>
            </a:r>
          </a:p>
          <a:p>
            <a:pPr algn="just" marL="539756" indent="-269878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Gripper reorients to avoid collisions during tube placement in the container.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457522" y="2909835"/>
            <a:ext cx="3904270" cy="6997421"/>
          </a:xfrm>
          <a:custGeom>
            <a:avLst/>
            <a:gdLst/>
            <a:ahLst/>
            <a:cxnLst/>
            <a:rect r="r" b="b" t="t" l="l"/>
            <a:pathLst>
              <a:path h="6997421" w="3904270">
                <a:moveTo>
                  <a:pt x="0" y="0"/>
                </a:moveTo>
                <a:lnTo>
                  <a:pt x="3904270" y="0"/>
                </a:lnTo>
                <a:lnTo>
                  <a:pt x="3904270" y="6997422"/>
                </a:lnTo>
                <a:lnTo>
                  <a:pt x="0" y="6997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062" t="0" r="-29137" b="-4563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06734"/>
            <a:ext cx="16230600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Picking, Loading, and Mobility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28449"/>
            <a:ext cx="8115300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9B314"/>
                </a:solidFill>
                <a:latin typeface="Montserrat Classic Ultra-Bold"/>
              </a:rPr>
              <a:t>Picking and Loading on Rover Chassis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The 4-DOF manipulator arm moves precisely to the identified tube location.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Gripper securely holds and lifts the sample tube onto a designated area on the rover chassis.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Rover initiates autonomous traversal only after loading the sample tube.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Measures to secure the manipulator arm during rover mobility to avoid interference.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015999" y="2695099"/>
            <a:ext cx="4866808" cy="6563201"/>
          </a:xfrm>
          <a:custGeom>
            <a:avLst/>
            <a:gdLst/>
            <a:ahLst/>
            <a:cxnLst/>
            <a:rect r="r" b="b" t="t" l="l"/>
            <a:pathLst>
              <a:path h="6563201" w="4866808">
                <a:moveTo>
                  <a:pt x="0" y="0"/>
                </a:moveTo>
                <a:lnTo>
                  <a:pt x="4866808" y="0"/>
                </a:lnTo>
                <a:lnTo>
                  <a:pt x="4866808" y="6563201"/>
                </a:lnTo>
                <a:lnTo>
                  <a:pt x="0" y="6563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4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06734"/>
            <a:ext cx="162306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Target Location Identification, Unloading, and Coordination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032121" y="3523774"/>
            <a:ext cx="8227179" cy="6002034"/>
          </a:xfrm>
          <a:custGeom>
            <a:avLst/>
            <a:gdLst/>
            <a:ahLst/>
            <a:cxnLst/>
            <a:rect r="r" b="b" t="t" l="l"/>
            <a:pathLst>
              <a:path h="6002034" w="8227179">
                <a:moveTo>
                  <a:pt x="0" y="0"/>
                </a:moveTo>
                <a:lnTo>
                  <a:pt x="8227179" y="0"/>
                </a:lnTo>
                <a:lnTo>
                  <a:pt x="8227179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66624"/>
            <a:ext cx="8296283" cy="568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9B314"/>
                </a:solidFill>
                <a:latin typeface="Montserrat Classic Bold"/>
              </a:rPr>
              <a:t>Target Location Identification and Coordination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Sensors and rover camera identify the target location during traversal.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Manipulator arm positions itself over the marked circle at the destination.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Tube is dropped into the marked circle with precision.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Coordination and control involve kinematic equations, sensor feedback, and programming algorithms.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Safety measures, including force and torque sensing, handle uncertainties and unexpected conditions.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68259" y="3531408"/>
            <a:ext cx="6557497" cy="5308450"/>
          </a:xfrm>
          <a:custGeom>
            <a:avLst/>
            <a:gdLst/>
            <a:ahLst/>
            <a:cxnLst/>
            <a:rect r="r" b="b" t="t" l="l"/>
            <a:pathLst>
              <a:path h="5308450" w="6557497">
                <a:moveTo>
                  <a:pt x="0" y="0"/>
                </a:moveTo>
                <a:lnTo>
                  <a:pt x="6557497" y="0"/>
                </a:lnTo>
                <a:lnTo>
                  <a:pt x="6557497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814368"/>
            <a:ext cx="162306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Emergency Response System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74258"/>
            <a:ext cx="9216736" cy="700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9B314"/>
                </a:solidFill>
                <a:latin typeface="Montserrat Classic Bold"/>
              </a:rPr>
              <a:t>Unforeseen Challenges and Safety Measures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1. Unexpected Terrain Changes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Onboard Camera and TOF Lidar continuously map terrain.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Rover stops and reviews path in case of significant terrain deviation.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2. Sensor Malfunction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Redundancy for obstacle and crater detection.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Seamless switch to backup sensors in case of visual sensor failure.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3. Power Loss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Battery Monitoring System for continuous voltage monitoring.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D262A"/>
                </a:solidFill>
                <a:latin typeface="Montserrat Classic"/>
              </a:rPr>
              <a:t>Emergency shutdown below threshold; automatic return if critical.</a:t>
            </a:r>
          </a:p>
          <a:p>
            <a:pPr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13567" y="3401826"/>
            <a:ext cx="6006366" cy="5856474"/>
          </a:xfrm>
          <a:custGeom>
            <a:avLst/>
            <a:gdLst/>
            <a:ahLst/>
            <a:cxnLst/>
            <a:rect r="r" b="b" t="t" l="l"/>
            <a:pathLst>
              <a:path h="5856474" w="6006366">
                <a:moveTo>
                  <a:pt x="0" y="0"/>
                </a:moveTo>
                <a:lnTo>
                  <a:pt x="6006366" y="0"/>
                </a:lnTo>
                <a:lnTo>
                  <a:pt x="6006366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814368"/>
            <a:ext cx="16230600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6999">
                <a:solidFill>
                  <a:srgbClr val="1211CA"/>
                </a:solidFill>
                <a:latin typeface="Montserrat Heavy"/>
              </a:rPr>
              <a:t>Emergency Response System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IRoC-U24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47415"/>
            <a:ext cx="9476509" cy="669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9B314"/>
                </a:solidFill>
                <a:latin typeface="Montserrat Classic Bold"/>
              </a:rPr>
              <a:t>Communication and Obstacle Handling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4. Communication Breakdown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Pre-program autonomous behavior during communication loss.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Return to normal operation upon communication restoration.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5. Obstacle Jamming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Sensing system detects abnormal resistance.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Rover attempts to adjust path or enter safe mode; 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      </a:t>
            </a:r>
            <a:r>
              <a:rPr lang="en-US" sz="2400">
                <a:solidFill>
                  <a:srgbClr val="2D262A"/>
                </a:solidFill>
                <a:latin typeface="Montserrat Classic"/>
              </a:rPr>
              <a:t>calls for help if necessary.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6. Obstacle Blocking Sample Tube Pickup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Sensors on manipulator arm detect obstacles.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Continuous monitoring during pickup; arm adjusts trajectory or halts operation.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DAF12VMPE8I</dc:identifier>
  <dcterms:modified xsi:type="dcterms:W3CDTF">2011-08-01T06:04:30Z</dcterms:modified>
  <cp:revision>1</cp:revision>
  <dc:title>System Specifications</dc:title>
</cp:coreProperties>
</file>